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</p:sldMasterIdLst>
  <p:notesMasterIdLst>
    <p:notesMasterId r:id="rId40"/>
  </p:notesMasterIdLst>
  <p:handoutMasterIdLst>
    <p:handoutMasterId r:id="rId41"/>
  </p:handoutMasterIdLst>
  <p:sldIdLst>
    <p:sldId id="258" r:id="rId2"/>
    <p:sldId id="259" r:id="rId3"/>
    <p:sldId id="263" r:id="rId4"/>
    <p:sldId id="321" r:id="rId5"/>
    <p:sldId id="280" r:id="rId6"/>
    <p:sldId id="312" r:id="rId7"/>
    <p:sldId id="282" r:id="rId8"/>
    <p:sldId id="265" r:id="rId9"/>
    <p:sldId id="292" r:id="rId10"/>
    <p:sldId id="295" r:id="rId11"/>
    <p:sldId id="264" r:id="rId12"/>
    <p:sldId id="311" r:id="rId13"/>
    <p:sldId id="313" r:id="rId14"/>
    <p:sldId id="314" r:id="rId15"/>
    <p:sldId id="315" r:id="rId16"/>
    <p:sldId id="268" r:id="rId17"/>
    <p:sldId id="305" r:id="rId18"/>
    <p:sldId id="270" r:id="rId19"/>
    <p:sldId id="304" r:id="rId20"/>
    <p:sldId id="276" r:id="rId21"/>
    <p:sldId id="277" r:id="rId22"/>
    <p:sldId id="303" r:id="rId23"/>
    <p:sldId id="271" r:id="rId24"/>
    <p:sldId id="274" r:id="rId25"/>
    <p:sldId id="307" r:id="rId26"/>
    <p:sldId id="316" r:id="rId27"/>
    <p:sldId id="318" r:id="rId28"/>
    <p:sldId id="273" r:id="rId29"/>
    <p:sldId id="317" r:id="rId30"/>
    <p:sldId id="319" r:id="rId31"/>
    <p:sldId id="308" r:id="rId32"/>
    <p:sldId id="320" r:id="rId33"/>
    <p:sldId id="309" r:id="rId34"/>
    <p:sldId id="310" r:id="rId35"/>
    <p:sldId id="306" r:id="rId36"/>
    <p:sldId id="302" r:id="rId37"/>
    <p:sldId id="279" r:id="rId38"/>
    <p:sldId id="261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CDDC"/>
    <a:srgbClr val="23B0E6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3F6CA-7150-4380-A08F-F62392D32227}" v="15" dt="2024-08-08T03:35:29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" autoAdjust="0"/>
    <p:restoredTop sz="87600" autoAdjust="0"/>
  </p:normalViewPr>
  <p:slideViewPr>
    <p:cSldViewPr>
      <p:cViewPr varScale="1">
        <p:scale>
          <a:sx n="155" d="100"/>
          <a:sy n="155" d="100"/>
        </p:scale>
        <p:origin x="1635" y="75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97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6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9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2C507-7FA9-474C-A230-F5B65C6FEA5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36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211751"/>
            <a:ext cx="8208144" cy="3520240"/>
          </a:xfrm>
        </p:spPr>
        <p:txBody>
          <a:bodyPr/>
          <a:lstStyle>
            <a:lvl1pPr marL="0" indent="0">
              <a:buClrTx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189" lvl="0" indent="-457189"/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3355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folie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8">
            <a:extLst>
              <a:ext uri="{FF2B5EF4-FFF2-40B4-BE49-F238E27FC236}">
                <a16:creationId xmlns:a16="http://schemas.microsoft.com/office/drawing/2014/main" id="{F77086A9-CB5D-6E7B-9C5D-4964BFAFD1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1521" y="4607156"/>
            <a:ext cx="1025891" cy="377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="1" cap="none" baseline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de-DE"/>
              <a:t>Logo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E06D29-2669-7F42-3B00-E10B95E3AFE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11788" y="1108472"/>
            <a:ext cx="8527412" cy="3289696"/>
          </a:xfrm>
          <a:custGeom>
            <a:avLst/>
            <a:gdLst>
              <a:gd name="connsiteX0" fmla="*/ 154624 w 11369883"/>
              <a:gd name="connsiteY0" fmla="*/ 0 h 4386261"/>
              <a:gd name="connsiteX1" fmla="*/ 11205268 w 11369883"/>
              <a:gd name="connsiteY1" fmla="*/ 0 h 4386261"/>
              <a:gd name="connsiteX2" fmla="*/ 11356948 w 11369883"/>
              <a:gd name="connsiteY2" fmla="*/ 100540 h 4386261"/>
              <a:gd name="connsiteX3" fmla="*/ 11369883 w 11369883"/>
              <a:gd name="connsiteY3" fmla="*/ 164611 h 4386261"/>
              <a:gd name="connsiteX4" fmla="*/ 11369883 w 11369883"/>
              <a:gd name="connsiteY4" fmla="*/ 4221651 h 4386261"/>
              <a:gd name="connsiteX5" fmla="*/ 11356948 w 11369883"/>
              <a:gd name="connsiteY5" fmla="*/ 4285722 h 4386261"/>
              <a:gd name="connsiteX6" fmla="*/ 11269344 w 11369883"/>
              <a:gd name="connsiteY6" fmla="*/ 4373326 h 4386261"/>
              <a:gd name="connsiteX7" fmla="*/ 11205273 w 11369883"/>
              <a:gd name="connsiteY7" fmla="*/ 4386261 h 4386261"/>
              <a:gd name="connsiteX8" fmla="*/ 154619 w 11369883"/>
              <a:gd name="connsiteY8" fmla="*/ 4386261 h 4386261"/>
              <a:gd name="connsiteX9" fmla="*/ 90548 w 11369883"/>
              <a:gd name="connsiteY9" fmla="*/ 4373326 h 4386261"/>
              <a:gd name="connsiteX10" fmla="*/ 2945 w 11369883"/>
              <a:gd name="connsiteY10" fmla="*/ 4285722 h 4386261"/>
              <a:gd name="connsiteX11" fmla="*/ 0 w 11369883"/>
              <a:gd name="connsiteY11" fmla="*/ 4271139 h 4386261"/>
              <a:gd name="connsiteX12" fmla="*/ 0 w 11369883"/>
              <a:gd name="connsiteY12" fmla="*/ 115124 h 4386261"/>
              <a:gd name="connsiteX13" fmla="*/ 2945 w 11369883"/>
              <a:gd name="connsiteY13" fmla="*/ 100540 h 4386261"/>
              <a:gd name="connsiteX14" fmla="*/ 154624 w 11369883"/>
              <a:gd name="connsiteY14" fmla="*/ 0 h 438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69883" h="4386261">
                <a:moveTo>
                  <a:pt x="154624" y="0"/>
                </a:moveTo>
                <a:lnTo>
                  <a:pt x="11205268" y="0"/>
                </a:lnTo>
                <a:cubicBezTo>
                  <a:pt x="11273454" y="0"/>
                  <a:pt x="11331958" y="41457"/>
                  <a:pt x="11356948" y="100540"/>
                </a:cubicBezTo>
                <a:lnTo>
                  <a:pt x="11369883" y="164611"/>
                </a:lnTo>
                <a:lnTo>
                  <a:pt x="11369883" y="4221651"/>
                </a:lnTo>
                <a:lnTo>
                  <a:pt x="11356948" y="4285722"/>
                </a:lnTo>
                <a:cubicBezTo>
                  <a:pt x="11340288" y="4325111"/>
                  <a:pt x="11308733" y="4356666"/>
                  <a:pt x="11269344" y="4373326"/>
                </a:cubicBezTo>
                <a:lnTo>
                  <a:pt x="11205273" y="4386261"/>
                </a:lnTo>
                <a:lnTo>
                  <a:pt x="154619" y="4386261"/>
                </a:lnTo>
                <a:lnTo>
                  <a:pt x="90548" y="4373326"/>
                </a:lnTo>
                <a:cubicBezTo>
                  <a:pt x="51159" y="4356666"/>
                  <a:pt x="19604" y="4325111"/>
                  <a:pt x="2945" y="4285722"/>
                </a:cubicBezTo>
                <a:lnTo>
                  <a:pt x="0" y="4271139"/>
                </a:lnTo>
                <a:lnTo>
                  <a:pt x="0" y="115124"/>
                </a:lnTo>
                <a:lnTo>
                  <a:pt x="2945" y="100540"/>
                </a:lnTo>
                <a:cubicBezTo>
                  <a:pt x="27935" y="41457"/>
                  <a:pt x="86438" y="0"/>
                  <a:pt x="154624" y="0"/>
                </a:cubicBezTo>
                <a:close/>
              </a:path>
            </a:pathLst>
          </a:custGeom>
        </p:spPr>
        <p:txBody>
          <a:bodyPr wrap="square">
            <a:normAutofit/>
          </a:bodyPr>
          <a:lstStyle>
            <a:lvl1pPr>
              <a:defRPr cap="none" baseline="0"/>
            </a:lvl1pPr>
          </a:lstStyle>
          <a:p>
            <a:endParaRPr lang="de-DE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4F6291D9-7892-3535-B7ED-41EA8608B7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656" y="303301"/>
            <a:ext cx="8530781" cy="3861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cap="none" baseline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 Here!</a:t>
            </a:r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A6B7790B-3FE2-E11B-93B8-61B9C0EB07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0656" y="702901"/>
            <a:ext cx="8530781" cy="29021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r>
              <a:rPr lang="de-DE"/>
              <a:t> Here!</a:t>
            </a:r>
          </a:p>
        </p:txBody>
      </p:sp>
    </p:spTree>
    <p:extLst>
      <p:ext uri="{BB962C8B-B14F-4D97-AF65-F5344CB8AC3E}">
        <p14:creationId xmlns:p14="http://schemas.microsoft.com/office/powerpoint/2010/main" val="11236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emf"/><Relationship Id="rId5" Type="http://schemas.openxmlformats.org/officeDocument/2006/relationships/image" Target="../media/image19.svg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emf"/><Relationship Id="rId5" Type="http://schemas.openxmlformats.org/officeDocument/2006/relationships/image" Target="../media/image19.svg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dopt/landingzones" TargetMode="External"/><Relationship Id="rId2" Type="http://schemas.openxmlformats.org/officeDocument/2006/relationships/hyperlink" Target="https://github.com/jantorep/techmentor/av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virtual-desktop/azure-stack-hci-overview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2497068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70CDDC"/>
                </a:solidFill>
                <a:latin typeface="Arial" charset="0"/>
                <a:cs typeface="+mn-cs"/>
              </a:rPr>
              <a:t>Jan-Tore</a:t>
            </a:r>
            <a:r>
              <a:rPr lang="en-US" sz="3200" b="1" dirty="0">
                <a:solidFill>
                  <a:srgbClr val="70CDDC"/>
                </a:solidFill>
                <a:latin typeface="Arial" charset="0"/>
              </a:rPr>
              <a:t> Pedersen</a:t>
            </a:r>
            <a:endParaRPr lang="en-US" sz="2800" b="1" dirty="0">
              <a:solidFill>
                <a:srgbClr val="70CDDC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70CDDC"/>
                </a:solidFill>
                <a:latin typeface="Arial" charset="0"/>
              </a:rPr>
              <a:t>Principal Consultant</a:t>
            </a:r>
          </a:p>
          <a:p>
            <a:pPr>
              <a:defRPr/>
            </a:pPr>
            <a:r>
              <a:rPr lang="en-US" sz="2400" b="1" dirty="0" err="1">
                <a:solidFill>
                  <a:srgbClr val="70CDDC"/>
                </a:solidFill>
                <a:latin typeface="Arial" charset="0"/>
              </a:rPr>
              <a:t>Spirhed</a:t>
            </a:r>
            <a:r>
              <a:rPr lang="en-US" sz="2400" b="1" dirty="0">
                <a:solidFill>
                  <a:srgbClr val="70CDDC"/>
                </a:solidFill>
                <a:latin typeface="Arial" charset="0"/>
              </a:rPr>
              <a:t> AS Norway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66893" y="3943350"/>
            <a:ext cx="38337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70CDDC"/>
                </a:solidFill>
                <a:latin typeface="Arial" charset="0"/>
              </a:rPr>
              <a:t>Level: Intermediate/Advanced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90600" y="1215886"/>
            <a:ext cx="6934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bg1"/>
                </a:solidFill>
                <a:effectLst/>
              </a:rPr>
              <a:t>Building a Secure and non secure AVD platform on Azure Stack HCI 23h2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1C34B-66E6-5904-ABA3-BD81595A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34359"/>
            <a:ext cx="2990683" cy="3831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C331A-BFFD-2105-2016-3FA040E0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5" y="1479120"/>
            <a:ext cx="3115110" cy="2286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1264C-F65E-EC09-57A8-CF821DA95A46}"/>
              </a:ext>
            </a:extLst>
          </p:cNvPr>
          <p:cNvSpPr txBox="1"/>
          <p:nvPr/>
        </p:nvSpPr>
        <p:spPr>
          <a:xfrm>
            <a:off x="6586870" y="1037845"/>
            <a:ext cx="2320178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What to you need at least:</a:t>
            </a:r>
          </a:p>
          <a:p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Classic AD environment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Synced directories (AD-&gt;Entra ID)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Azure subscription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Virtual Machines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Storage for profiles and other stuff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Clients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Good to have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VPN/Express route to local data center if needed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Monitoring, scaling, etc.</a:t>
            </a:r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D23371F-D545-2B14-597E-6AEF8A81F325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Azure Stack HCI AVD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5B7A8-2513-5397-B772-8BD63B80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Azure Stack HCI AVD Infrastructure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61B04-BC17-BEDD-B28A-4433D232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3" y="1465507"/>
            <a:ext cx="8530781" cy="25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0B53-B28B-1FDC-1B54-3BCA5F9D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7924800" cy="460375"/>
          </a:xfrm>
        </p:spPr>
        <p:txBody>
          <a:bodyPr>
            <a:normAutofit fontScale="90000"/>
          </a:bodyPr>
          <a:lstStyle/>
          <a:p>
            <a:r>
              <a:rPr lang="nb-NO" dirty="0"/>
              <a:t>RDP Shorth Path</a:t>
            </a:r>
            <a:endParaRPr lang="en-US" dirty="0"/>
          </a:p>
        </p:txBody>
      </p:sp>
      <p:pic>
        <p:nvPicPr>
          <p:cNvPr id="5122" name="Picture 2" descr="Diagram of network connections when using RDP Shortpath for managed networks.">
            <a:extLst>
              <a:ext uri="{FF2B5EF4-FFF2-40B4-BE49-F238E27FC236}">
                <a16:creationId xmlns:a16="http://schemas.microsoft.com/office/drawing/2014/main" id="{FB939944-2D25-6B93-55DD-2EB91C0E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42950"/>
            <a:ext cx="5562600" cy="42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40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D3CD1-FB69-DB99-F40A-C1AAD8E2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2875"/>
            <a:ext cx="7802392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2967-D25A-DB59-7D6E-316DA6A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Network Conceptual Design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ACC9D-41E4-4B90-F265-4E4B75F0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6" y="1047750"/>
            <a:ext cx="8086050" cy="3506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70C63-F4CD-2801-E555-A88C19502936}"/>
              </a:ext>
            </a:extLst>
          </p:cNvPr>
          <p:cNvSpPr txBox="1"/>
          <p:nvPr/>
        </p:nvSpPr>
        <p:spPr>
          <a:xfrm>
            <a:off x="786354" y="29527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NO Incomming Firewall Openings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CD109-97B4-02B9-BA54-15860BB7BA17}"/>
              </a:ext>
            </a:extLst>
          </p:cNvPr>
          <p:cNvSpPr txBox="1"/>
          <p:nvPr/>
        </p:nvSpPr>
        <p:spPr>
          <a:xfrm>
            <a:off x="4474302" y="2954802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Minimal Incomming Firewall Openings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3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7B6E-EC0C-F279-1B4C-034F187C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Login Flow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26BD72-8F75-BD17-A627-43310857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04950"/>
            <a:ext cx="5798763" cy="259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FCE9F-B122-3708-C354-1F2787F2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0" y="1111865"/>
            <a:ext cx="8332305" cy="33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8FF8A-BD04-F7C2-82CB-6110251F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09750"/>
            <a:ext cx="8229600" cy="857250"/>
          </a:xfrm>
        </p:spPr>
        <p:txBody>
          <a:bodyPr/>
          <a:lstStyle/>
          <a:p>
            <a:r>
              <a:rPr lang="nb-NO" dirty="0"/>
              <a:t>Deployment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5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41C5-9C73-272F-0E18-401B6DB6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Prepare in Azure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5F020-2020-55CC-33B6-68CBE3E8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81150"/>
            <a:ext cx="520137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A07BD9-EAF1-50B1-B35B-F6891DFF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7188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7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F052-246E-02FA-5116-6F41F85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62150"/>
            <a:ext cx="8229600" cy="857250"/>
          </a:xfrm>
        </p:spPr>
        <p:txBody>
          <a:bodyPr/>
          <a:lstStyle/>
          <a:p>
            <a:r>
              <a:rPr lang="nb-NO" dirty="0"/>
              <a:t>Imaging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2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Your feedback is very important to us</a:t>
            </a:r>
          </a:p>
          <a:p>
            <a:r>
              <a:rPr lang="en-US" dirty="0"/>
              <a:t>Please take a moment to complete the session survey found in the mobile app</a:t>
            </a:r>
          </a:p>
          <a:p>
            <a:r>
              <a:rPr lang="en-US" dirty="0"/>
              <a:t>Use the QR code or search for “Converge360 Events” in your app store</a:t>
            </a:r>
          </a:p>
          <a:p>
            <a:r>
              <a:rPr lang="en-US" dirty="0"/>
              <a:t>Find this session on the Agenda tab</a:t>
            </a:r>
          </a:p>
          <a:p>
            <a:r>
              <a:rPr lang="en-US" dirty="0"/>
              <a:t>Click “Session Evaluation”</a:t>
            </a:r>
          </a:p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6ADC5-FFDB-8E80-E733-F5A772E0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337" y="2952750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A02FF9-6C74-34FF-8CFE-E4DE5014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</a:t>
            </a:r>
            <a:r>
              <a:rPr lang="de-DE" dirty="0" err="1"/>
              <a:t>Aproches</a:t>
            </a:r>
            <a:endParaRPr lang="en-DE" dirty="0"/>
          </a:p>
        </p:txBody>
      </p:sp>
      <p:sp>
        <p:nvSpPr>
          <p:cNvPr id="2" name="Freeform 1" descr="3) Light Pink arrow facing right">
            <a:extLst>
              <a:ext uri="{FF2B5EF4-FFF2-40B4-BE49-F238E27FC236}">
                <a16:creationId xmlns:a16="http://schemas.microsoft.com/office/drawing/2014/main" id="{4209CBE6-8009-77A0-3389-19B8C71AD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558" y="2224341"/>
            <a:ext cx="1597370" cy="638060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reeform 7" descr="1) Light Blue Arrow facing right">
            <a:extLst>
              <a:ext uri="{FF2B5EF4-FFF2-40B4-BE49-F238E27FC236}">
                <a16:creationId xmlns:a16="http://schemas.microsoft.com/office/drawing/2014/main" id="{8642A8B4-01F4-5842-0CAD-FB8D2EC1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952" y="2224341"/>
            <a:ext cx="1597370" cy="638060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Freeform 8" descr="2) Dark Blue Arrow facing right">
            <a:extLst>
              <a:ext uri="{FF2B5EF4-FFF2-40B4-BE49-F238E27FC236}">
                <a16:creationId xmlns:a16="http://schemas.microsoft.com/office/drawing/2014/main" id="{8E5A25F8-F31F-CBD5-0D92-44253AEC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214" y="2224341"/>
            <a:ext cx="1597370" cy="638060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reeform 2" descr="4) Dark Pink Arrow facing right">
            <a:extLst>
              <a:ext uri="{FF2B5EF4-FFF2-40B4-BE49-F238E27FC236}">
                <a16:creationId xmlns:a16="http://schemas.microsoft.com/office/drawing/2014/main" id="{AB6BCD67-9AF6-076A-0C4D-1964464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786" y="2224341"/>
            <a:ext cx="1597370" cy="638060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304171-633C-1B44-B2A2-A5B49A79F09F}"/>
              </a:ext>
            </a:extLst>
          </p:cNvPr>
          <p:cNvGrpSpPr/>
          <p:nvPr/>
        </p:nvGrpSpPr>
        <p:grpSpPr>
          <a:xfrm>
            <a:off x="2116860" y="3036261"/>
            <a:ext cx="1169593" cy="357025"/>
            <a:chOff x="1250714" y="3205474"/>
            <a:chExt cx="2079818" cy="6348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D85AE-1961-48A6-19BD-D1836A9BA65D}"/>
                </a:ext>
              </a:extLst>
            </p:cNvPr>
            <p:cNvSpPr txBox="1"/>
            <p:nvPr/>
          </p:nvSpPr>
          <p:spPr>
            <a:xfrm>
              <a:off x="1646120" y="3205474"/>
              <a:ext cx="1289008" cy="410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Master VM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A08E97-81EE-E40B-AF97-859B8DA92F21}"/>
                </a:ext>
              </a:extLst>
            </p:cNvPr>
            <p:cNvSpPr/>
            <p:nvPr/>
          </p:nvSpPr>
          <p:spPr>
            <a:xfrm>
              <a:off x="1250714" y="3514478"/>
              <a:ext cx="2079818" cy="325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Windows 11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2FA13-9ED0-A670-C9E2-B5C66714C333}"/>
              </a:ext>
            </a:extLst>
          </p:cNvPr>
          <p:cNvGrpSpPr/>
          <p:nvPr/>
        </p:nvGrpSpPr>
        <p:grpSpPr>
          <a:xfrm>
            <a:off x="3386875" y="3036255"/>
            <a:ext cx="1169593" cy="447948"/>
            <a:chOff x="1250714" y="3205474"/>
            <a:chExt cx="2079818" cy="7965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83CD70-DB6A-7574-A2CC-B6BC51617591}"/>
                </a:ext>
              </a:extLst>
            </p:cNvPr>
            <p:cNvSpPr txBox="1"/>
            <p:nvPr/>
          </p:nvSpPr>
          <p:spPr>
            <a:xfrm>
              <a:off x="1616187" y="3205474"/>
              <a:ext cx="1348870" cy="410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Preparation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6BE03D-9DAD-5E79-F809-52A4F5ACAB65}"/>
                </a:ext>
              </a:extLst>
            </p:cNvPr>
            <p:cNvSpPr/>
            <p:nvPr/>
          </p:nvSpPr>
          <p:spPr>
            <a:xfrm>
              <a:off x="1250714" y="3514479"/>
              <a:ext cx="2079818" cy="48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Installation and configuration with Intune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D73ACE-D00A-90E9-C53F-A00559A0E874}"/>
              </a:ext>
            </a:extLst>
          </p:cNvPr>
          <p:cNvGrpSpPr/>
          <p:nvPr/>
        </p:nvGrpSpPr>
        <p:grpSpPr>
          <a:xfrm>
            <a:off x="4706084" y="3036255"/>
            <a:ext cx="1186543" cy="447947"/>
            <a:chOff x="1235651" y="3205474"/>
            <a:chExt cx="2109956" cy="7965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1FF81-3385-8522-34FF-423727FA0C26}"/>
                </a:ext>
              </a:extLst>
            </p:cNvPr>
            <p:cNvSpPr txBox="1"/>
            <p:nvPr/>
          </p:nvSpPr>
          <p:spPr>
            <a:xfrm>
              <a:off x="1235651" y="3205474"/>
              <a:ext cx="2109956" cy="410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>
                  <a:ea typeface="Lato" panose="020F0502020204030203" pitchFamily="34" charset="0"/>
                  <a:cs typeface="Lato" panose="020F0502020204030203" pitchFamily="34" charset="0"/>
                </a:rPr>
                <a:t>Sysprep</a:t>
              </a:r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 + Generalize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44302D-64F9-F282-D18E-31EDC0310C21}"/>
                </a:ext>
              </a:extLst>
            </p:cNvPr>
            <p:cNvSpPr/>
            <p:nvPr/>
          </p:nvSpPr>
          <p:spPr>
            <a:xfrm>
              <a:off x="1250714" y="3514477"/>
              <a:ext cx="2079817" cy="48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Generalize Windows, often more difficult than expected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C67E60-C814-9AE4-4E4A-143D27F96811}"/>
              </a:ext>
            </a:extLst>
          </p:cNvPr>
          <p:cNvGrpSpPr/>
          <p:nvPr/>
        </p:nvGrpSpPr>
        <p:grpSpPr>
          <a:xfrm>
            <a:off x="6028785" y="3036261"/>
            <a:ext cx="1169593" cy="357025"/>
            <a:chOff x="1250714" y="3205474"/>
            <a:chExt cx="2079818" cy="6348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6F7D82-E170-79E6-90D1-EB0CF9A8637C}"/>
                </a:ext>
              </a:extLst>
            </p:cNvPr>
            <p:cNvSpPr txBox="1"/>
            <p:nvPr/>
          </p:nvSpPr>
          <p:spPr>
            <a:xfrm>
              <a:off x="1864188" y="3205474"/>
              <a:ext cx="852876" cy="410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Image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C47696-224E-AA4B-4A13-E31239C0E03E}"/>
                </a:ext>
              </a:extLst>
            </p:cNvPr>
            <p:cNvSpPr/>
            <p:nvPr/>
          </p:nvSpPr>
          <p:spPr>
            <a:xfrm>
              <a:off x="1250714" y="3514478"/>
              <a:ext cx="2079818" cy="325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Generate an image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CF85ADD5-3328-0492-0D0E-C518B4E5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6715" y="2394736"/>
            <a:ext cx="359408" cy="3594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892D1B0-C096-BC0B-E025-1CE05ACC8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733" y="2382777"/>
            <a:ext cx="359408" cy="35940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574328-6261-78EA-5436-E18DA181B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1039" y="2385256"/>
            <a:ext cx="359408" cy="3594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BCBFA7F-735B-A16D-70CF-B11294021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7411" y="2363668"/>
            <a:ext cx="359408" cy="359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8DC0D9-A7D3-5D1E-E5BB-A3A204BAA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7932" y="1931317"/>
            <a:ext cx="334955" cy="4503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E79227-8FE8-727D-CDCE-498B5F4DD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0355" y="1918354"/>
            <a:ext cx="450329" cy="4763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D77D01-6A2E-1815-3075-9455A446C4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9810" y="1378131"/>
            <a:ext cx="482204" cy="6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62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A02FF9-6C74-34FF-8CFE-E4DE5014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</a:t>
            </a:r>
            <a:r>
              <a:rPr lang="de-DE" dirty="0" err="1"/>
              <a:t>Aproches</a:t>
            </a:r>
            <a:endParaRPr lang="en-DE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819215D-F041-7ABD-4551-7D0D51B0C1AC}"/>
              </a:ext>
            </a:extLst>
          </p:cNvPr>
          <p:cNvSpPr txBox="1">
            <a:spLocks/>
          </p:cNvSpPr>
          <p:nvPr/>
        </p:nvSpPr>
        <p:spPr>
          <a:xfrm>
            <a:off x="1886254" y="1324475"/>
            <a:ext cx="6156108" cy="27048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 dirty="0"/>
          </a:p>
        </p:txBody>
      </p:sp>
      <p:sp>
        <p:nvSpPr>
          <p:cNvPr id="5" name="Freeform 1" descr="3) Light Pink arrow facing right">
            <a:extLst>
              <a:ext uri="{FF2B5EF4-FFF2-40B4-BE49-F238E27FC236}">
                <a16:creationId xmlns:a16="http://schemas.microsoft.com/office/drawing/2014/main" id="{650B5431-BBCA-91EC-F3FE-311D28169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2732" y="2255958"/>
            <a:ext cx="1597370" cy="638060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reeform 7" descr="1) Light Blue Arrow facing right">
            <a:extLst>
              <a:ext uri="{FF2B5EF4-FFF2-40B4-BE49-F238E27FC236}">
                <a16:creationId xmlns:a16="http://schemas.microsoft.com/office/drawing/2014/main" id="{C1BD6CEB-1C12-C6D3-F296-92A87EBD9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597" y="2255958"/>
            <a:ext cx="1597370" cy="638060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Freeform 8" descr="2) Dark Blue Arrow facing right">
            <a:extLst>
              <a:ext uri="{FF2B5EF4-FFF2-40B4-BE49-F238E27FC236}">
                <a16:creationId xmlns:a16="http://schemas.microsoft.com/office/drawing/2014/main" id="{E4C3FB38-A7DF-CE9B-EF03-156BEE35E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421" y="2255958"/>
            <a:ext cx="1597370" cy="638060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reeform 2" descr="4) Dark Pink Arrow facing right">
            <a:extLst>
              <a:ext uri="{FF2B5EF4-FFF2-40B4-BE49-F238E27FC236}">
                <a16:creationId xmlns:a16="http://schemas.microsoft.com/office/drawing/2014/main" id="{75797D3A-C73B-96D7-7E61-BEBEFC094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0" y="2255958"/>
            <a:ext cx="1597370" cy="638060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48404-07E9-FE97-1A6E-FB1F982B7C83}"/>
              </a:ext>
            </a:extLst>
          </p:cNvPr>
          <p:cNvGrpSpPr/>
          <p:nvPr/>
        </p:nvGrpSpPr>
        <p:grpSpPr>
          <a:xfrm>
            <a:off x="1600211" y="3067876"/>
            <a:ext cx="1169593" cy="447948"/>
            <a:chOff x="1250714" y="3205474"/>
            <a:chExt cx="2079818" cy="796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B68C11-5849-BEDE-32EA-CF79395C09BF}"/>
                </a:ext>
              </a:extLst>
            </p:cNvPr>
            <p:cNvSpPr txBox="1"/>
            <p:nvPr/>
          </p:nvSpPr>
          <p:spPr>
            <a:xfrm>
              <a:off x="1646120" y="3205474"/>
              <a:ext cx="1289008" cy="410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Master VM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CFF97A-3E71-0B13-78BE-526F23DD8C9E}"/>
                </a:ext>
              </a:extLst>
            </p:cNvPr>
            <p:cNvSpPr/>
            <p:nvPr/>
          </p:nvSpPr>
          <p:spPr>
            <a:xfrm>
              <a:off x="1250714" y="3514478"/>
              <a:ext cx="2079818" cy="48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Windows 11, domain-joined or not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C03C3C-F076-CD7A-2040-6C9C5505B488}"/>
              </a:ext>
            </a:extLst>
          </p:cNvPr>
          <p:cNvGrpSpPr/>
          <p:nvPr/>
        </p:nvGrpSpPr>
        <p:grpSpPr>
          <a:xfrm>
            <a:off x="2877084" y="3067872"/>
            <a:ext cx="1169593" cy="447948"/>
            <a:chOff x="1250714" y="3205474"/>
            <a:chExt cx="2079818" cy="7965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016C9D-A52A-80A2-C8C8-D8513CBB30CF}"/>
                </a:ext>
              </a:extLst>
            </p:cNvPr>
            <p:cNvSpPr txBox="1"/>
            <p:nvPr/>
          </p:nvSpPr>
          <p:spPr>
            <a:xfrm>
              <a:off x="1616190" y="3205474"/>
              <a:ext cx="1348870" cy="410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Preparation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DF14A2-7E9C-C851-F8A9-D1144E90ADED}"/>
                </a:ext>
              </a:extLst>
            </p:cNvPr>
            <p:cNvSpPr/>
            <p:nvPr/>
          </p:nvSpPr>
          <p:spPr>
            <a:xfrm>
              <a:off x="1250714" y="3514479"/>
              <a:ext cx="2079818" cy="48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Installation and configuration with Intune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7EE9A-9E4A-C024-3488-CC11A2CD228D}"/>
              </a:ext>
            </a:extLst>
          </p:cNvPr>
          <p:cNvGrpSpPr/>
          <p:nvPr/>
        </p:nvGrpSpPr>
        <p:grpSpPr>
          <a:xfrm>
            <a:off x="5489258" y="3067872"/>
            <a:ext cx="1186543" cy="447947"/>
            <a:chOff x="1235651" y="3205474"/>
            <a:chExt cx="2109956" cy="7965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1266F0-84F4-93D6-3FDA-44DBFC5D7B55}"/>
                </a:ext>
              </a:extLst>
            </p:cNvPr>
            <p:cNvSpPr txBox="1"/>
            <p:nvPr/>
          </p:nvSpPr>
          <p:spPr>
            <a:xfrm>
              <a:off x="1235651" y="3205474"/>
              <a:ext cx="2109956" cy="410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>
                  <a:ea typeface="Lato" panose="020F0502020204030203" pitchFamily="34" charset="0"/>
                  <a:cs typeface="Lato" panose="020F0502020204030203" pitchFamily="34" charset="0"/>
                </a:rPr>
                <a:t>Sysprep</a:t>
              </a:r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 + Generalize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DC3076-0000-0C9C-DA76-04D77847C11E}"/>
                </a:ext>
              </a:extLst>
            </p:cNvPr>
            <p:cNvSpPr/>
            <p:nvPr/>
          </p:nvSpPr>
          <p:spPr>
            <a:xfrm>
              <a:off x="1250714" y="3514477"/>
              <a:ext cx="2079817" cy="48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Generalize Windows, often more difficult than expected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8F367B-87C5-658F-4295-592E654C931B}"/>
              </a:ext>
            </a:extLst>
          </p:cNvPr>
          <p:cNvGrpSpPr/>
          <p:nvPr/>
        </p:nvGrpSpPr>
        <p:grpSpPr>
          <a:xfrm>
            <a:off x="6811958" y="3067877"/>
            <a:ext cx="1169593" cy="357025"/>
            <a:chOff x="1250714" y="3205474"/>
            <a:chExt cx="2079818" cy="6348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B6881-F159-579A-BDEB-633B8F549FCB}"/>
                </a:ext>
              </a:extLst>
            </p:cNvPr>
            <p:cNvSpPr txBox="1"/>
            <p:nvPr/>
          </p:nvSpPr>
          <p:spPr>
            <a:xfrm>
              <a:off x="1864188" y="3205474"/>
              <a:ext cx="852876" cy="410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Image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10F916-8D7C-A9F3-D78F-A116B0D63EB8}"/>
                </a:ext>
              </a:extLst>
            </p:cNvPr>
            <p:cNvSpPr/>
            <p:nvPr/>
          </p:nvSpPr>
          <p:spPr>
            <a:xfrm>
              <a:off x="1250714" y="3514478"/>
              <a:ext cx="2079818" cy="325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Generate an image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2BCE8326-F448-57BC-404A-390AE03ED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6922" y="2426352"/>
            <a:ext cx="359408" cy="35940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81768C-95C7-9B93-FEC6-F793222D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8906" y="2414393"/>
            <a:ext cx="359408" cy="35940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55B205-5D51-0B9A-4DA2-10641725D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4212" y="2416873"/>
            <a:ext cx="359408" cy="35940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47D9D5-72D9-C01B-48A0-CF5ED26EC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9057" y="2395284"/>
            <a:ext cx="359408" cy="359408"/>
          </a:xfrm>
          <a:prstGeom prst="rect">
            <a:avLst/>
          </a:prstGeom>
        </p:spPr>
      </p:pic>
      <p:sp>
        <p:nvSpPr>
          <p:cNvPr id="25" name="Freeform 7" descr="1) Light Blue Arrow facing right">
            <a:extLst>
              <a:ext uri="{FF2B5EF4-FFF2-40B4-BE49-F238E27FC236}">
                <a16:creationId xmlns:a16="http://schemas.microsoft.com/office/drawing/2014/main" id="{F600E75F-EB33-FEE2-445B-BBCCDD6D1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630" y="2255958"/>
            <a:ext cx="1597370" cy="638060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8547" tIns="34274" rIns="68547" bIns="34274" anchor="ctr"/>
          <a:lstStyle/>
          <a:p>
            <a:endParaRPr lang="en-US" sz="394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1159725-4033-0668-F659-45BA0DDC7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0089" y="2395284"/>
            <a:ext cx="359408" cy="35940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686808B-FAD4-8B89-011E-11DB9DDDF925}"/>
              </a:ext>
            </a:extLst>
          </p:cNvPr>
          <p:cNvGrpSpPr/>
          <p:nvPr/>
        </p:nvGrpSpPr>
        <p:grpSpPr>
          <a:xfrm>
            <a:off x="4230677" y="3067873"/>
            <a:ext cx="1169593" cy="447948"/>
            <a:chOff x="1250714" y="3205474"/>
            <a:chExt cx="2079818" cy="7965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19F0B1-10B1-3404-17F4-319406728530}"/>
                </a:ext>
              </a:extLst>
            </p:cNvPr>
            <p:cNvSpPr txBox="1"/>
            <p:nvPr/>
          </p:nvSpPr>
          <p:spPr>
            <a:xfrm>
              <a:off x="1480793" y="3205474"/>
              <a:ext cx="1619670" cy="410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ea typeface="Lato" panose="020F0502020204030203" pitchFamily="34" charset="0"/>
                  <a:cs typeface="Lato" panose="020F0502020204030203" pitchFamily="34" charset="0"/>
                </a:rPr>
                <a:t>Temporary VM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D0984B-9871-207F-1FCC-9F3D95A528E8}"/>
                </a:ext>
              </a:extLst>
            </p:cNvPr>
            <p:cNvSpPr/>
            <p:nvPr/>
          </p:nvSpPr>
          <p:spPr>
            <a:xfrm>
              <a:off x="1250714" y="3514479"/>
              <a:ext cx="2079818" cy="487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91" dirty="0">
                  <a:ea typeface="Lato" panose="020F0502020204030203" pitchFamily="34" charset="0"/>
                  <a:cs typeface="Lato" panose="020F0502020204030203" pitchFamily="34" charset="0"/>
                </a:rPr>
                <a:t>Exact copy of the Golden Master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C409A80-3AE7-79C7-FB16-7549D8A19D34}"/>
              </a:ext>
            </a:extLst>
          </p:cNvPr>
          <p:cNvSpPr txBox="1"/>
          <p:nvPr/>
        </p:nvSpPr>
        <p:spPr>
          <a:xfrm>
            <a:off x="1682373" y="3602629"/>
            <a:ext cx="3929738" cy="69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10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Makes a copy from the Golden Master</a:t>
            </a:r>
          </a:p>
          <a:p>
            <a:pPr marL="96410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Works with the copy (temporary VM)</a:t>
            </a:r>
          </a:p>
          <a:p>
            <a:pPr marL="353501" lvl="1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 err="1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Sysprep</a:t>
            </a:r>
            <a:endParaRPr lang="en-US" sz="675" dirty="0">
              <a:solidFill>
                <a:schemeClr val="tx1">
                  <a:lumMod val="50000"/>
                  <a:lumOff val="50000"/>
                </a:schemeClr>
              </a:solidFill>
              <a:cs typeface="Aharoni" panose="02010803020104030203" pitchFamily="2" charset="-79"/>
            </a:endParaRPr>
          </a:p>
          <a:p>
            <a:pPr marL="353501" lvl="1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Generalization &amp; grab the image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F2F53-9759-7872-FA00-1F6FB687729E}"/>
              </a:ext>
            </a:extLst>
          </p:cNvPr>
          <p:cNvSpPr txBox="1"/>
          <p:nvPr/>
        </p:nvSpPr>
        <p:spPr>
          <a:xfrm>
            <a:off x="3548488" y="3605874"/>
            <a:ext cx="1719919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410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Remove temporary VM</a:t>
            </a:r>
          </a:p>
          <a:p>
            <a:pPr marL="96410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cs typeface="Aharoni" panose="02010803020104030203" pitchFamily="2" charset="-79"/>
              </a:rPr>
              <a:t>The Golden Master can be reused</a:t>
            </a:r>
          </a:p>
          <a:p>
            <a:pPr marL="353501" lvl="1" indent="-9641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1">
                  <a:lumMod val="50000"/>
                  <a:lumOff val="50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BBD863-6F20-3168-719D-669F4F67D3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8934" y="1929499"/>
            <a:ext cx="334955" cy="4503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53EE9C-A0C5-1498-DDCF-B55026E74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356" y="1916538"/>
            <a:ext cx="450329" cy="4763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E57EC9-1FE2-2B4E-6F2A-97569F5918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812" y="1376313"/>
            <a:ext cx="482204" cy="6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546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5" grpId="0" animBg="1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1C4E119-0292-C12D-DDFD-BF7BE575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42950"/>
            <a:ext cx="4803321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4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B5FA2D-A63B-8E81-C29A-18812B2C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9750"/>
            <a:ext cx="8229600" cy="857250"/>
          </a:xfrm>
        </p:spPr>
        <p:txBody>
          <a:bodyPr/>
          <a:lstStyle/>
          <a:p>
            <a:r>
              <a:rPr lang="nb-NO" dirty="0"/>
              <a:t>Prepare FSLogix File Shares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35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paceship in space with text below&#10;&#10;Description automatically generated">
            <a:extLst>
              <a:ext uri="{FF2B5EF4-FFF2-40B4-BE49-F238E27FC236}">
                <a16:creationId xmlns:a16="http://schemas.microsoft.com/office/drawing/2014/main" id="{1F5CC0B6-BC82-5530-B4B4-FE9116831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47750"/>
            <a:ext cx="5486400" cy="2686050"/>
          </a:xfrm>
        </p:spPr>
      </p:pic>
    </p:spTree>
    <p:extLst>
      <p:ext uri="{BB962C8B-B14F-4D97-AF65-F5344CB8AC3E}">
        <p14:creationId xmlns:p14="http://schemas.microsoft.com/office/powerpoint/2010/main" val="382684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B5FA2D-A63B-8E81-C29A-18812B2C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9750"/>
            <a:ext cx="8229600" cy="857250"/>
          </a:xfrm>
        </p:spPr>
        <p:txBody>
          <a:bodyPr/>
          <a:lstStyle/>
          <a:p>
            <a:r>
              <a:rPr lang="nb-NO" dirty="0"/>
              <a:t>Prepare Security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77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28290-F203-ACCD-2055-1228085D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Policy or Intune Policy’s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37CBD3-3A4C-1A6B-0689-F3877B2600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u="sng" dirty="0"/>
              <a:t>Group Policy</a:t>
            </a:r>
          </a:p>
          <a:p>
            <a:r>
              <a:rPr lang="nb-NO" sz="1600" dirty="0"/>
              <a:t>On-Prem Only Management</a:t>
            </a:r>
          </a:p>
          <a:p>
            <a:r>
              <a:rPr lang="nb-NO" sz="1600" dirty="0"/>
              <a:t>Granular Policies</a:t>
            </a:r>
          </a:p>
          <a:p>
            <a:r>
              <a:rPr lang="nb-NO" sz="1600" dirty="0"/>
              <a:t>For AD joined Devices</a:t>
            </a:r>
          </a:p>
          <a:p>
            <a:r>
              <a:rPr lang="nb-NO" sz="1600" dirty="0"/>
              <a:t>Fast to roll out policys 90 sync interval</a:t>
            </a:r>
          </a:p>
          <a:p>
            <a:r>
              <a:rPr lang="nb-NO" sz="1600" dirty="0"/>
              <a:t>Can still do everything</a:t>
            </a:r>
          </a:p>
          <a:p>
            <a:r>
              <a:rPr lang="nb-NO" sz="1600" dirty="0"/>
              <a:t>Not very good insights into Group Policy</a:t>
            </a:r>
          </a:p>
          <a:p>
            <a:r>
              <a:rPr lang="nb-NO" sz="1600" dirty="0"/>
              <a:t>Legacy On-premis monitoring + Azure Monitor and AVD Monitoring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01F4E-661D-E395-62DE-F0230F1D78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u="sng" dirty="0"/>
              <a:t>Intune</a:t>
            </a:r>
          </a:p>
          <a:p>
            <a:r>
              <a:rPr lang="nb-NO" sz="1600" dirty="0"/>
              <a:t>Hybrid and Cloud Managed</a:t>
            </a:r>
          </a:p>
          <a:p>
            <a:r>
              <a:rPr lang="nb-NO" sz="1600" dirty="0"/>
              <a:t>Standard Policies and Applications</a:t>
            </a:r>
          </a:p>
          <a:p>
            <a:r>
              <a:rPr lang="nb-NO" sz="1600" dirty="0"/>
              <a:t>For AD and Entra ID/Intune Joined/Hybrid</a:t>
            </a:r>
          </a:p>
          <a:p>
            <a:r>
              <a:rPr lang="nb-NO" sz="1600" dirty="0"/>
              <a:t>Slow to roll out policy 8 hour interval</a:t>
            </a:r>
          </a:p>
          <a:p>
            <a:r>
              <a:rPr lang="nb-NO" sz="1600" dirty="0"/>
              <a:t>Does not have all types of policies as GPO</a:t>
            </a:r>
          </a:p>
          <a:p>
            <a:r>
              <a:rPr lang="nb-NO" sz="1600" dirty="0"/>
              <a:t>Full Policy Insights from the portal</a:t>
            </a:r>
          </a:p>
          <a:p>
            <a:r>
              <a:rPr lang="nb-NO" sz="1600" dirty="0"/>
              <a:t>Full Intune client insights + Azure Monitor and AVD Monitoring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011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001FB-EF6C-1282-F230-128771BE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Security baselines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68B4F2-E631-B5C3-A6B7-8F7CA3CE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19550"/>
            <a:ext cx="8229600" cy="5746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https://learn.microsoft.com/en-us/windows/security/operating-system-security/device-management/windows-security-configuration-framework/windows-security-baselines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4B0675-D0E5-1E0B-9C45-EB15FB002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" y="971550"/>
            <a:ext cx="4390538" cy="286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4184B-78D7-8C56-81E9-5C007C974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30" y="1474224"/>
            <a:ext cx="3385215" cy="21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91F8150-6A11-97B2-11B2-16E0282A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050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9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782FED-3C31-B3BE-0C37-E9BB1FD0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2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9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188D6-0380-AFD2-DBDA-0EE8AE6F5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Principals</a:t>
            </a:r>
          </a:p>
          <a:p>
            <a:r>
              <a:rPr lang="nb-NO"/>
              <a:t>Prepar </a:t>
            </a:r>
            <a:r>
              <a:rPr lang="nb-NO" dirty="0"/>
              <a:t>HCI Environment</a:t>
            </a:r>
          </a:p>
          <a:p>
            <a:r>
              <a:rPr lang="nb-NO" dirty="0"/>
              <a:t>Deploy AVD Infrastructure</a:t>
            </a:r>
          </a:p>
          <a:p>
            <a:r>
              <a:rPr lang="nb-NO" dirty="0"/>
              <a:t>Securing access to Session hosts</a:t>
            </a:r>
          </a:p>
          <a:p>
            <a:r>
              <a:rPr lang="nb-NO" dirty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0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24D7-5342-652C-E4C3-BD3BC635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Intune Windows Devices Baseline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2357-CEA3-E53B-69D6-C866AB1D9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95750"/>
            <a:ext cx="8229600" cy="4984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https://learn.microsoft.com/en-us/mem/intune/protect/security-baselines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DB5C7-6F72-C88F-963F-C8387E57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1"/>
            <a:ext cx="345109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58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B5FA2D-A63B-8E81-C29A-18812B2C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9750"/>
            <a:ext cx="8229600" cy="857250"/>
          </a:xfrm>
        </p:spPr>
        <p:txBody>
          <a:bodyPr/>
          <a:lstStyle/>
          <a:p>
            <a:r>
              <a:rPr lang="nb-NO" dirty="0"/>
              <a:t>Deployment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1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31EDA-5FAE-6C10-072D-CF41606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Deployment ways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1C152-6137-BAF5-B268-887285A1C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Azure GUI</a:t>
            </a:r>
          </a:p>
          <a:p>
            <a:r>
              <a:rPr lang="nb-NO" dirty="0"/>
              <a:t>ARM with JSON Template</a:t>
            </a:r>
          </a:p>
          <a:p>
            <a:r>
              <a:rPr lang="nb-NO" dirty="0"/>
              <a:t>3rd Party tools</a:t>
            </a:r>
          </a:p>
          <a:p>
            <a:pPr lvl="1"/>
            <a:r>
              <a:rPr lang="nb-NO" dirty="0"/>
              <a:t>Hydra</a:t>
            </a:r>
          </a:p>
          <a:p>
            <a:pPr lvl="1"/>
            <a:r>
              <a:rPr lang="nb-NO" dirty="0"/>
              <a:t>Nerdio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3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1C4E119-0292-C12D-DDFD-BF7BE575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42950"/>
            <a:ext cx="4803321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5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B5FA2D-A63B-8E81-C29A-18812B2C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do i connect?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F88EB7-2F17-517E-7AAE-040897302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/>
              <a:t>Web URL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/>
              <a:t>Remote Desktop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28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C14FE40-63FA-899C-6443-EF85DFA6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90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56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61B798-DA4A-4708-71B6-4271C338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Cost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056F2E-85E7-DE8A-16EC-9D2A3E92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562600" cy="3394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AVD costs an additional $0.01 per hour per session host </a:t>
            </a:r>
            <a:r>
              <a:rPr lang="de-DE" dirty="0"/>
              <a:t>😕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Autoscaling</a:t>
            </a:r>
          </a:p>
          <a:p>
            <a:pPr lvl="1"/>
            <a:r>
              <a:rPr lang="en-US" dirty="0"/>
              <a:t>Integrated with the Azure Portal</a:t>
            </a:r>
          </a:p>
          <a:p>
            <a:pPr lvl="1"/>
            <a:r>
              <a:rPr lang="en-US" dirty="0"/>
              <a:t>Smart with Hydra for AVD or </a:t>
            </a:r>
            <a:r>
              <a:rPr lang="en-US" dirty="0" err="1"/>
              <a:t>Nerdio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0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759A-266F-39C9-F1EC-C8544428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950"/>
            <a:ext cx="8229600" cy="857250"/>
          </a:xfrm>
        </p:spPr>
        <p:txBody>
          <a:bodyPr/>
          <a:lstStyle/>
          <a:p>
            <a:r>
              <a:rPr lang="nb-NO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089C7-A97B-20E8-104E-10512318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6950"/>
            <a:ext cx="8229600" cy="2743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Scripts and links bellow</a:t>
            </a:r>
            <a:endParaRPr lang="en-US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https://github.com/jantorep/techmentor/avd</a:t>
            </a:r>
            <a:endParaRPr lang="en-US" sz="2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https://learn.microsoft.com/en-us/azure/virtual-desktop/azure-stack-hci-overview</a:t>
            </a:r>
            <a:endParaRPr lang="en-US" sz="2400" dirty="0"/>
          </a:p>
          <a:p>
            <a:r>
              <a:rPr lang="en-US" sz="2400" dirty="0"/>
              <a:t>https://learn.microsoft.com/en-us/azure/cloud-adoption-framework/scenarios/azure-virtual-desktop/ready</a:t>
            </a:r>
          </a:p>
        </p:txBody>
      </p:sp>
    </p:spTree>
    <p:extLst>
      <p:ext uri="{BB962C8B-B14F-4D97-AF65-F5344CB8AC3E}">
        <p14:creationId xmlns:p14="http://schemas.microsoft.com/office/powerpoint/2010/main" val="70781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Your feedback is very important to us</a:t>
            </a:r>
          </a:p>
          <a:p>
            <a:r>
              <a:rPr lang="en-US" dirty="0"/>
              <a:t>Please take a moment to complete the session survey found in the mobile app</a:t>
            </a:r>
          </a:p>
          <a:p>
            <a:r>
              <a:rPr lang="en-US" dirty="0"/>
              <a:t>Use the QR code or search for “Converge360 Events” in your app store</a:t>
            </a:r>
          </a:p>
          <a:p>
            <a:r>
              <a:rPr lang="en-US" dirty="0"/>
              <a:t>Find this session on the Agenda tab</a:t>
            </a:r>
          </a:p>
          <a:p>
            <a:r>
              <a:rPr lang="en-US" dirty="0"/>
              <a:t>Click “Session Evaluation”</a:t>
            </a:r>
          </a:p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6ADC5-FFDB-8E80-E733-F5A772E05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337" y="2952750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1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FF43A7-2127-B7F3-5369-B46CEE68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5950"/>
            <a:ext cx="8229600" cy="857250"/>
          </a:xfrm>
        </p:spPr>
        <p:txBody>
          <a:bodyPr/>
          <a:lstStyle/>
          <a:p>
            <a:r>
              <a:rPr lang="nb-NO"/>
              <a:t>Feel free to ask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3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E77A91-ED6B-B79A-2B47-7A1C302D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038350"/>
            <a:ext cx="6240780" cy="654182"/>
          </a:xfrm>
        </p:spPr>
        <p:txBody>
          <a:bodyPr>
            <a:normAutofit fontScale="90000"/>
          </a:bodyPr>
          <a:lstStyle/>
          <a:p>
            <a:r>
              <a:rPr lang="nb-NO" dirty="0"/>
              <a:t>Prepeare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0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F22FC-89C8-508D-07DE-55FA6CD6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 Assumptions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DB7EE-D788-2466-FD89-9AAB595DA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/>
            <a:r>
              <a:rPr lang="nb-NO" dirty="0"/>
              <a:t>Entra ID Tenant</a:t>
            </a:r>
          </a:p>
          <a:p>
            <a:pPr marL="457200" indent="-457200"/>
            <a:r>
              <a:rPr lang="nb-NO" dirty="0"/>
              <a:t>Entra ID Cloud Sync</a:t>
            </a:r>
          </a:p>
          <a:p>
            <a:pPr marL="457200" indent="-457200"/>
            <a:r>
              <a:rPr lang="nb-NO" dirty="0"/>
              <a:t>Azure Stack HCI</a:t>
            </a:r>
          </a:p>
          <a:p>
            <a:pPr marL="457200" indent="-457200"/>
            <a:r>
              <a:rPr lang="nb-NO" dirty="0"/>
              <a:t>General AVD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7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grate methodology of the Cloud Adoption Framework.">
            <a:extLst>
              <a:ext uri="{FF2B5EF4-FFF2-40B4-BE49-F238E27FC236}">
                <a16:creationId xmlns:a16="http://schemas.microsoft.com/office/drawing/2014/main" id="{2EE1D786-F5EA-2784-1FFC-7FA2864B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0550"/>
            <a:ext cx="859263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01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D3D55-0882-11B6-23A2-BDFCB9F11C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3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3">
            <a:extLst>
              <a:ext uri="{FF2B5EF4-FFF2-40B4-BE49-F238E27FC236}">
                <a16:creationId xmlns:a16="http://schemas.microsoft.com/office/drawing/2014/main" id="{E8AC4ED1-8C79-5FAA-1E82-D4E3DFDAF0C2}"/>
              </a:ext>
            </a:extLst>
          </p:cNvPr>
          <p:cNvSpPr txBox="1">
            <a:spLocks/>
          </p:cNvSpPr>
          <p:nvPr/>
        </p:nvSpPr>
        <p:spPr>
          <a:xfrm>
            <a:off x="364018" y="1224425"/>
            <a:ext cx="8433374" cy="36446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087896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  <a:defRPr sz="2400" kern="1200">
                <a:solidFill>
                  <a:srgbClr val="0072C6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5979" indent="-194358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61566" indent="-173202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47153" indent="-177170" algn="l" defTabSz="10878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5142" indent="-179814" algn="l" defTabSz="108789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991716" indent="-271973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5663" indent="-271973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9613" indent="-271973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3560" indent="-271973" algn="l" defTabSz="10878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3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CDC31-0AA6-D0D8-744A-8B347227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47750"/>
            <a:ext cx="6406751" cy="3608052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37806A-CDE6-858B-F6DC-F6DF10407C41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Azure Stack HCI AVD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602</Words>
  <Application>Microsoft Office PowerPoint</Application>
  <PresentationFormat>On-screen Show (16:9)</PresentationFormat>
  <Paragraphs>136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Aharoni</vt:lpstr>
      <vt:lpstr>Arial</vt:lpstr>
      <vt:lpstr>Calibri</vt:lpstr>
      <vt:lpstr>Lato</vt:lpstr>
      <vt:lpstr>Segoe UI</vt:lpstr>
      <vt:lpstr>Times New Roman</vt:lpstr>
      <vt:lpstr>Wingdings</vt:lpstr>
      <vt:lpstr>Custom Design</vt:lpstr>
      <vt:lpstr>PowerPoint Presentation</vt:lpstr>
      <vt:lpstr>Session Survey</vt:lpstr>
      <vt:lpstr>PowerPoint Presentation</vt:lpstr>
      <vt:lpstr>Feel free to ask questions</vt:lpstr>
      <vt:lpstr>Prepeare</vt:lpstr>
      <vt:lpstr>General Assumptions</vt:lpstr>
      <vt:lpstr>PowerPoint Presentation</vt:lpstr>
      <vt:lpstr>Design</vt:lpstr>
      <vt:lpstr>PowerPoint Presentation</vt:lpstr>
      <vt:lpstr>PowerPoint Presentation</vt:lpstr>
      <vt:lpstr>Azure Stack HCI AVD Infrastructure</vt:lpstr>
      <vt:lpstr>RDP Shorth Path</vt:lpstr>
      <vt:lpstr>PowerPoint Presentation</vt:lpstr>
      <vt:lpstr>Network Conceptual Design</vt:lpstr>
      <vt:lpstr>Login Flow</vt:lpstr>
      <vt:lpstr>Deployment Process</vt:lpstr>
      <vt:lpstr>Prepare in Azure</vt:lpstr>
      <vt:lpstr>PowerPoint Presentation</vt:lpstr>
      <vt:lpstr>Imaging</vt:lpstr>
      <vt:lpstr>Imaging Aproches</vt:lpstr>
      <vt:lpstr>Imaging Aproches</vt:lpstr>
      <vt:lpstr>PowerPoint Presentation</vt:lpstr>
      <vt:lpstr>Prepare FSLogix File Shares</vt:lpstr>
      <vt:lpstr>PowerPoint Presentation</vt:lpstr>
      <vt:lpstr>Prepare Security Settings</vt:lpstr>
      <vt:lpstr>Group Policy or Intune Policy’s</vt:lpstr>
      <vt:lpstr>Security baselines</vt:lpstr>
      <vt:lpstr>PowerPoint Presentation</vt:lpstr>
      <vt:lpstr>PowerPoint Presentation</vt:lpstr>
      <vt:lpstr>Intune Windows Devices Baseline</vt:lpstr>
      <vt:lpstr>Deployment Time</vt:lpstr>
      <vt:lpstr>Deployment ways</vt:lpstr>
      <vt:lpstr>PowerPoint Presentation</vt:lpstr>
      <vt:lpstr>How do i connect?</vt:lpstr>
      <vt:lpstr>PowerPoint Presentation</vt:lpstr>
      <vt:lpstr>Cost</vt:lpstr>
      <vt:lpstr>Thank You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2024-08-08T04:17:39Z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ea1487e-8587-4284-9835-f4dc1b22b3b7_Enabled">
    <vt:lpwstr>true</vt:lpwstr>
  </property>
  <property fmtid="{D5CDD505-2E9C-101B-9397-08002B2CF9AE}" pid="3" name="MSIP_Label_0ea1487e-8587-4284-9835-f4dc1b22b3b7_SetDate">
    <vt:lpwstr>2024-06-22T14:18:22Z</vt:lpwstr>
  </property>
  <property fmtid="{D5CDD505-2E9C-101B-9397-08002B2CF9AE}" pid="4" name="MSIP_Label_0ea1487e-8587-4284-9835-f4dc1b22b3b7_Method">
    <vt:lpwstr>Standard</vt:lpwstr>
  </property>
  <property fmtid="{D5CDD505-2E9C-101B-9397-08002B2CF9AE}" pid="5" name="MSIP_Label_0ea1487e-8587-4284-9835-f4dc1b22b3b7_Name">
    <vt:lpwstr>defa4170-0d19-0005-0004-bc88714345d2</vt:lpwstr>
  </property>
  <property fmtid="{D5CDD505-2E9C-101B-9397-08002B2CF9AE}" pid="6" name="MSIP_Label_0ea1487e-8587-4284-9835-f4dc1b22b3b7_SiteId">
    <vt:lpwstr>df55caf0-d133-463b-8185-15182f501a6d</vt:lpwstr>
  </property>
  <property fmtid="{D5CDD505-2E9C-101B-9397-08002B2CF9AE}" pid="7" name="MSIP_Label_0ea1487e-8587-4284-9835-f4dc1b22b3b7_ActionId">
    <vt:lpwstr>e2a0e7a9-e2e9-4e86-9837-1e56061efdb7</vt:lpwstr>
  </property>
  <property fmtid="{D5CDD505-2E9C-101B-9397-08002B2CF9AE}" pid="8" name="MSIP_Label_0ea1487e-8587-4284-9835-f4dc1b22b3b7_ContentBits">
    <vt:lpwstr>0</vt:lpwstr>
  </property>
</Properties>
</file>